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96" r:id="rId22"/>
    <p:sldId id="284" r:id="rId23"/>
    <p:sldId id="291" r:id="rId24"/>
    <p:sldId id="287" r:id="rId25"/>
    <p:sldId id="288" r:id="rId26"/>
    <p:sldId id="292" r:id="rId27"/>
    <p:sldId id="295" r:id="rId28"/>
    <p:sldId id="29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60"/>
    <p:restoredTop sz="94689"/>
  </p:normalViewPr>
  <p:slideViewPr>
    <p:cSldViewPr snapToGrid="0">
      <p:cViewPr varScale="1">
        <p:scale>
          <a:sx n="67" d="100"/>
          <a:sy n="67" d="100"/>
        </p:scale>
        <p:origin x="184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The importance of </a:t>
            </a:r>
            <a:r>
              <a:rPr lang="en-US" sz="2800" dirty="0" err="1">
                <a:solidFill>
                  <a:srgbClr val="595959"/>
                </a:solidFill>
              </a:rPr>
              <a:t>Cellpose</a:t>
            </a:r>
            <a:endParaRPr lang="en-US" sz="2800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2290109"/>
          </a:xfrm>
        </p:spPr>
        <p:txBody>
          <a:bodyPr anchor="t">
            <a:normAutofit/>
          </a:bodyPr>
          <a:lstStyle/>
          <a:p>
            <a:pPr algn="ctr"/>
            <a:r>
              <a:rPr lang="en-US" sz="1700" b="1" dirty="0">
                <a:solidFill>
                  <a:srgbClr val="595959"/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1700" dirty="0" err="1">
                <a:solidFill>
                  <a:srgbClr val="595959"/>
                </a:solidFill>
                <a:latin typeface="Aptos Display"/>
                <a:cs typeface="Times New Roman"/>
              </a:rPr>
              <a:t>BufferMIL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 </a:t>
            </a:r>
            <a:endParaRPr lang="en-US" sz="1700" dirty="0">
              <a:solidFill>
                <a:srgbClr val="595959"/>
              </a:solidFill>
              <a:effectLst/>
              <a:latin typeface="Aptos Display"/>
              <a:cs typeface="Times New Roman"/>
            </a:endParaRPr>
          </a:p>
          <a:p>
            <a:pPr algn="ctr"/>
            <a:r>
              <a:rPr lang="en-US" sz="1700" b="1" dirty="0" err="1">
                <a:solidFill>
                  <a:srgbClr val="595959"/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1700" b="1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1700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pPr algn="ctr"/>
            <a:endParaRPr lang="en-US" sz="1700" dirty="0">
              <a:solidFill>
                <a:srgbClr val="595959"/>
              </a:solidFill>
              <a:latin typeface="Aptos" panose="02110004020202020204"/>
              <a:cs typeface="Times New Roman"/>
            </a:endParaRPr>
          </a:p>
        </p:txBody>
      </p:sp>
      <p:pic>
        <p:nvPicPr>
          <p:cNvPr id="7" name="Picture 6" descr="A graph with different colored objects&#10;&#10;AI-generated content may be incorrect.">
            <a:extLst>
              <a:ext uri="{FF2B5EF4-FFF2-40B4-BE49-F238E27FC236}">
                <a16:creationId xmlns:a16="http://schemas.microsoft.com/office/drawing/2014/main" id="{356316AC-8866-ADC5-E90E-156E0DEB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26" y="3264062"/>
            <a:ext cx="2953135" cy="3092287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51C25B3-A27E-0B08-325F-0F2BD0C1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96" y="3264062"/>
            <a:ext cx="2953135" cy="309228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13</a:t>
            </a:fld>
            <a:endParaRPr lang="it-IT" sz="900"/>
          </a:p>
        </p:txBody>
      </p:sp>
      <p:pic>
        <p:nvPicPr>
          <p:cNvPr id="9" name="Picture 8" descr="A diagram of a cell phone&#10;&#10;AI-generated content may be incorrect.">
            <a:extLst>
              <a:ext uri="{FF2B5EF4-FFF2-40B4-BE49-F238E27FC236}">
                <a16:creationId xmlns:a16="http://schemas.microsoft.com/office/drawing/2014/main" id="{D108D93F-FF41-9A01-2551-E6F3B222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42" y="261882"/>
            <a:ext cx="7215107" cy="2740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DEDD7-47AA-88C8-668C-94363F6D6B21}"/>
              </a:ext>
            </a:extLst>
          </p:cNvPr>
          <p:cNvSpPr txBox="1"/>
          <p:nvPr/>
        </p:nvSpPr>
        <p:spPr>
          <a:xfrm>
            <a:off x="573669" y="4717491"/>
            <a:ext cx="373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We have also tried different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models (such as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cyto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, cyto2, and cyto3), as well as training a custom dataset using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2.0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ptos Display" panose="020B0004020202020204" pitchFamily="34" charset="0"/>
              <a:cs typeface="Times New Roman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60A4-4071-9581-06B6-642B0ACD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FEC4C7-0C35-858F-DAD5-6FDC322FC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1778588"/>
            <a:ext cx="5038916" cy="3724862"/>
          </a:xfrm>
        </p:spPr>
        <p:txBody>
          <a:bodyPr anchor="t"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Gating Mechanism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A gate layer processes three key features using a Linear layer followed by a Sigmoid.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generates a gating vector (values between 0 and 1) with the same dimensionality as the input tensor x.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Feature Modulation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The gating vector modulates x via element-wise multiplication (x = x * gate).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Features in x are scaled based on the gate values, emphasizing relevant features and suppressing less important ones.</a:t>
            </a:r>
          </a:p>
          <a:p>
            <a:pPr>
              <a:buFont typeface="+mj-lt"/>
              <a:buAutoNum type="arabicPeriod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  <a:effectLst/>
              </a:rPr>
              <a:t>StoreBuffer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 Integration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During the forward pass, gated features influence the selection of features stored in the buffer.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ensures that only the most task-relevant features are retained for inference, guided by external segmentation information.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940BF9B-B103-35F1-24BE-97E74906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69" y="1354547"/>
            <a:ext cx="4117787" cy="414890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C8D74E-8735-4062-E60E-8738D4AC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it-IT" sz="90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B08DF-B9BA-33B0-8686-DFB2729E404E}"/>
              </a:ext>
            </a:extLst>
          </p:cNvPr>
          <p:cNvSpPr txBox="1"/>
          <p:nvPr/>
        </p:nvSpPr>
        <p:spPr>
          <a:xfrm>
            <a:off x="2103240" y="892882"/>
            <a:ext cx="257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Another approach</a:t>
            </a:r>
          </a:p>
        </p:txBody>
      </p:sp>
    </p:spTree>
    <p:extLst>
      <p:ext uri="{BB962C8B-B14F-4D97-AF65-F5344CB8AC3E}">
        <p14:creationId xmlns:p14="http://schemas.microsoft.com/office/powerpoint/2010/main" val="18542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22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6370"/>
              </p:ext>
            </p:extLst>
          </p:nvPr>
        </p:nvGraphicFramePr>
        <p:xfrm>
          <a:off x="6388037" y="2805937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0.89785 ± 0.01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0.90209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0.82654 ± 0.09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348417" y="2436605"/>
            <a:ext cx="36002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 (feature injection)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524220"/>
              </p:ext>
            </p:extLst>
          </p:nvPr>
        </p:nvGraphicFramePr>
        <p:xfrm>
          <a:off x="6384556" y="969418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0.92248 ± 0.09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0.91645 ± 0.02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0.86643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21539" y="548192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126462C-DD54-DF8F-AD15-E231DFB7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44190"/>
              </p:ext>
            </p:extLst>
          </p:nvPr>
        </p:nvGraphicFramePr>
        <p:xfrm>
          <a:off x="6388037" y="4776062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0.84341 ± 0.013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0.87709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0.80606 ± 0.016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0.80345 ± 0.01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7" name="CasellaDiTesto 5">
            <a:extLst>
              <a:ext uri="{FF2B5EF4-FFF2-40B4-BE49-F238E27FC236}">
                <a16:creationId xmlns:a16="http://schemas.microsoft.com/office/drawing/2014/main" id="{94B6E6E1-2C3D-3553-C2CC-43F88292E6BE}"/>
              </a:ext>
            </a:extLst>
          </p:cNvPr>
          <p:cNvSpPr txBox="1"/>
          <p:nvPr/>
        </p:nvSpPr>
        <p:spPr>
          <a:xfrm>
            <a:off x="7070594" y="4386225"/>
            <a:ext cx="4155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 (feature </a:t>
            </a:r>
            <a:r>
              <a:rPr lang="it-IT" dirty="0" err="1"/>
              <a:t>gating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23</a:t>
            </a:fld>
            <a:endParaRPr lang="it-IT" sz="800">
              <a:solidFill>
                <a:srgbClr val="595959"/>
              </a:solidFill>
            </a:endParaRP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Accuracy, AUC, Precision and Recall with different configurations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428997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[mean, max]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[1, 2, 10]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24</a:t>
            </a:fld>
            <a:endParaRPr lang="en-US" sz="900"/>
          </a:p>
        </p:txBody>
      </p:sp>
      <p:pic>
        <p:nvPicPr>
          <p:cNvPr id="5" name="Picture 4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84EEC607-EAE0-2E70-670E-D91268AC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992" y="1091885"/>
            <a:ext cx="5610015" cy="46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17" y="909851"/>
            <a:ext cx="3557058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[mean]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[1, 2,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[1,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rgbClr val="595959"/>
              </a:solidFill>
            </a:endParaRPr>
          </a:p>
        </p:txBody>
      </p:sp>
      <p:pic>
        <p:nvPicPr>
          <p:cNvPr id="8" name="Picture 7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61936581-4A71-4A49-B182-06347EF2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54" y="909850"/>
            <a:ext cx="6059229" cy="50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ABF0-B273-8214-0F57-8EED3EDA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BD782-DDFB-05BC-89AF-F662C83A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D79D-AC5F-3CE0-45CA-6145EC36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F7DDD0-48C6-4D5A-A806-CAC645D7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27</a:t>
            </a:fld>
            <a:endParaRPr lang="it-IT" sz="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55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Michaelos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&amp;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Pachitariu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(2021).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 generalist algorithm for cellular segmentation. </a:t>
            </a:r>
            <a:r>
              <a:rPr lang="en-US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Touvron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Misra, I.,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Jégou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Mairal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J., Bojanowski, P. (2021). Emerging Properties in Self-Supervised Vision Transformers. Proceedings of the International Conference on Computer Vision (ICCV).</a:t>
            </a:r>
          </a:p>
          <a:p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Bontempo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Lumetti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Porello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Bolelli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Calderara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S., Ficarra, E. (2023). Buffer-MIL: Robust Multi-instance Learning with a Buffer-Based Approach. Image Analysis and Processing - ICIAP.</a:t>
            </a:r>
          </a:p>
          <a:p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28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926B-435B-BD8C-C831-1B2C354AE7B5}"/>
              </a:ext>
            </a:extLst>
          </p:cNvPr>
          <p:cNvSpPr txBox="1"/>
          <p:nvPr/>
        </p:nvSpPr>
        <p:spPr>
          <a:xfrm>
            <a:off x="4863860" y="2442491"/>
            <a:ext cx="250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1349</Words>
  <Application>Microsoft Macintosh PowerPoint</Application>
  <PresentationFormat>Widescreen</PresentationFormat>
  <Paragraphs>168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PowerPoint Presentation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PowerPoint Presentation</vt:lpstr>
      <vt:lpstr>Experiment results</vt:lpstr>
      <vt:lpstr>PowerPoint Presentation</vt:lpstr>
      <vt:lpstr>Accuracy, AUC, Precision and Recall with different configurations </vt:lpstr>
      <vt:lpstr>Buffer aggregation: [mean]   Number of selected critical patches: [1, 2, 10]   Buffer update frequency: [1, 10]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1138</cp:revision>
  <dcterms:created xsi:type="dcterms:W3CDTF">2025-02-05T13:09:05Z</dcterms:created>
  <dcterms:modified xsi:type="dcterms:W3CDTF">2025-02-21T14:16:17Z</dcterms:modified>
</cp:coreProperties>
</file>